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Playfair Display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Oswald"/>
      <p:regular r:id="rId63"/>
      <p:bold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4" Type="http://schemas.openxmlformats.org/officeDocument/2006/relationships/font" Target="fonts/Oswald-bold.fntdata"/><Relationship Id="rId63" Type="http://schemas.openxmlformats.org/officeDocument/2006/relationships/font" Target="fonts/Oswald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ono-bold.fntdata"/><Relationship Id="rId21" Type="http://schemas.openxmlformats.org/officeDocument/2006/relationships/slide" Target="slides/slide16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9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Mono-italic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56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aa895d008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aa895d008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aa895d008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aa895d008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ae6e580d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ae6e580d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aa895d008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aa895d008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aa895d008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aa895d008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aa895d008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aa895d008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aa895d008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aa895d008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tag to display and introduce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aa895d008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aa895d008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aa895d008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aa895d008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aa895d008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aa895d008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aa895d008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aa895d008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a895d008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aa895d008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aa895d008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aa895d008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a895d008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a895d008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aa895d008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aa895d008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aa895d008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aa895d008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aa895d008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aa895d008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aa895d008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aa895d008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aa895d008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aa895d008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a1beb29f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a1beb29f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aa895d008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aa895d008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ae6e580d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ae6e580d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a33b98d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a33b98d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33b98d4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33b98d4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a1beb29f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a1beb29f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ae6e580d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ae6e580d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a1beb29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a1beb29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a1beb29f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a1beb29f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a1beb29f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a1beb29f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ae6e580d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ae6e580d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aa895d008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aa895d008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aa895d008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aa895d008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a895d008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a895d008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a1beb29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a1beb29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a33b98d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a33b98d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aa895d008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aa895d008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a1beb29f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a1beb29f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a1beb29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a1beb29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aa895d008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aa895d008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aa895d008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aa895d008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aa895d008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aa895d008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ae6e580d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ae6e580d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aa895d008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aa895d008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aa895d008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aa895d008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double.cat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mooc.pharo.org/#about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books.pharo.org/booklet-Voyage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26.png"/><Relationship Id="rId5" Type="http://schemas.openxmlformats.org/officeDocument/2006/relationships/hyperlink" Target="https://github.com/pharo-project/pharo/pull/5811" TargetMode="External"/><Relationship Id="rId6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fosdem.org/2020/schedule/" TargetMode="External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angelaclan/Pharo_Mooc/blob/master/ExerciseWithAnne/ChainedList.class.st" TargetMode="External"/><Relationship Id="rId4" Type="http://schemas.openxmlformats.org/officeDocument/2006/relationships/hyperlink" Target="https://github.com/angelaclan/Pharo_Mooc/blob/master/ExerciseWithAnne/Node.class.st" TargetMode="External"/><Relationship Id="rId5" Type="http://schemas.openxmlformats.org/officeDocument/2006/relationships/hyperlink" Target="https://github.com/angelaclan/Pharo_Mooc/blob/master/ExerciseWithAnne/ChainedListTest.class.st" TargetMode="External"/><Relationship Id="rId6" Type="http://schemas.openxmlformats.org/officeDocument/2006/relationships/hyperlink" Target="https://github.com/angelaclan/Pharo_Mooc/blob/master/ExerciseWithAnne/ChainedListTest.class.st" TargetMode="External"/><Relationship Id="rId7" Type="http://schemas.openxmlformats.org/officeDocument/2006/relationships/image" Target="../media/image56.png"/><Relationship Id="rId8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angelaclan/FunObjectExercises/tree/master/src" TargetMode="External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angelaclan/Pharo_Mooc" TargetMode="External"/><Relationship Id="rId4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853775" y="1468075"/>
            <a:ext cx="7382100" cy="20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De Stage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100" y="1594225"/>
            <a:ext cx="3390600" cy="14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575" y="2338125"/>
            <a:ext cx="1126992" cy="10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Pharo member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00" y="1159849"/>
            <a:ext cx="4465100" cy="38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000" y="550050"/>
            <a:ext cx="3781700" cy="442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 : Missions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34075"/>
            <a:ext cx="8520600" cy="3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Une application web en Framework Seaside 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3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un exemple pour la documentation de Seaside. </a:t>
            </a:r>
            <a:endParaRPr b="1" sz="13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 communauté Open-Source de Pharo 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La conférence FOSDEM 2020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Connaissance</a:t>
            </a: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fondamentale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16882">
            <a:off x="6480675" y="2460795"/>
            <a:ext cx="1888775" cy="9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8612">
            <a:off x="4598749" y="3562606"/>
            <a:ext cx="2893102" cy="95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275" y="569000"/>
            <a:ext cx="2574800" cy="14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65500" y="-61325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Web Application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265500" y="1348525"/>
            <a:ext cx="35703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avent coder :</a:t>
            </a:r>
            <a:endParaRPr b="1" sz="17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Le But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Le Besoin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L’Analyse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Le Ressource</a:t>
            </a:r>
            <a:endParaRPr b="1" sz="1400"/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" name="Google Shape;140;p24"/>
          <p:cNvSpPr txBox="1"/>
          <p:nvPr>
            <p:ph idx="2" type="body"/>
          </p:nvPr>
        </p:nvSpPr>
        <p:spPr>
          <a:xfrm>
            <a:off x="4670225" y="724200"/>
            <a:ext cx="4308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sections :</a:t>
            </a:r>
            <a:endParaRPr b="1" sz="17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AutoNum type="arabicPeriod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Mock-up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AutoNum type="arabicPeriod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Functional requirement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AutoNum type="arabicPeriod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Non-fonctionnel requirement</a:t>
            </a:r>
            <a:endParaRPr b="1" sz="1400"/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Le but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234075"/>
            <a:ext cx="85206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spcBef>
                <a:spcPts val="1872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Le but de projet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demonstration </a:t>
            </a:r>
            <a:endParaRPr b="1" sz="15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application web </a:t>
            </a:r>
            <a:endParaRPr b="1" sz="15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3" lvl="0" marL="722376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en framework Seaside</a:t>
            </a:r>
            <a:endParaRPr b="1" sz="15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senario de </a:t>
            </a:r>
            <a:r>
              <a:rPr b="1" lang="en" sz="20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e-commerce</a:t>
            </a:r>
            <a:endParaRPr b="1" sz="20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252" y="409127"/>
            <a:ext cx="2472025" cy="24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Le besoin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270050" y="1085200"/>
            <a:ext cx="8520600" cy="3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spcBef>
                <a:spcPts val="1872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Le besoin de projet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un artiste local qui veut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augmenter sa visibilité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sollicité un agence web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i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DoubleCatStudio </a:t>
            </a:r>
            <a:endParaRPr b="1" i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5507925" y="1878425"/>
            <a:ext cx="3223200" cy="30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afficher photographs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style clean et modern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vente en ligne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fonctionne basique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gestion facile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budget limité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75" y="1431125"/>
            <a:ext cx="1954525" cy="25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L’analyse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234075"/>
            <a:ext cx="85206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L’Analyse de projet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cible les besoins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cherche des concepts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donne la proposition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5433000" y="1509775"/>
            <a:ext cx="3491100" cy="3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connais le produit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theme simple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mis en centre des photos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agilité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itérativé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Domain Driven Deveopment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Test Driven Design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265176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900" y="1931400"/>
            <a:ext cx="1953379" cy="25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420300" y="996475"/>
            <a:ext cx="8520600" cy="3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Le Ressource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mock up		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				 wireframe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					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9" name="Google Shape;169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88" y="3710963"/>
            <a:ext cx="2200275" cy="9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/>
          <p:nvPr/>
        </p:nvCxnSpPr>
        <p:spPr>
          <a:xfrm flipH="1" rot="-5400000">
            <a:off x="1045566" y="2724025"/>
            <a:ext cx="1032600" cy="581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8425" y="1714500"/>
            <a:ext cx="4722375" cy="314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/>
          <p:nvPr/>
        </p:nvCxnSpPr>
        <p:spPr>
          <a:xfrm rot="-5400000">
            <a:off x="3292200" y="1708775"/>
            <a:ext cx="1737600" cy="1191600"/>
          </a:xfrm>
          <a:prstGeom prst="curvedConnector3">
            <a:avLst>
              <a:gd fmla="val 121697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>
            <a:off x="4772450" y="996475"/>
            <a:ext cx="3800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“A good developer start with a pen and paper”</a:t>
            </a:r>
            <a:endParaRPr b="1" i="1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Le ressource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760075"/>
            <a:ext cx="85206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HTML &amp; CSS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pour prototype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SuperHi editor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 Github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975" y="880475"/>
            <a:ext cx="6013050" cy="4000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9"/>
          <p:cNvCxnSpPr/>
          <p:nvPr/>
        </p:nvCxnSpPr>
        <p:spPr>
          <a:xfrm>
            <a:off x="1475875" y="1670375"/>
            <a:ext cx="1062900" cy="892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sp>
        <p:nvSpPr>
          <p:cNvPr id="182" name="Google Shape;182;p29"/>
          <p:cNvSpPr/>
          <p:nvPr/>
        </p:nvSpPr>
        <p:spPr>
          <a:xfrm>
            <a:off x="954125" y="3789950"/>
            <a:ext cx="291600" cy="38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492975"/>
            <a:ext cx="8520600" cy="4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apprender Pharo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sur plateforme Mooc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maîtriser IDE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8" name="Google Shape;188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399" y="581550"/>
            <a:ext cx="2704825" cy="19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50" y="2719350"/>
            <a:ext cx="8283750" cy="222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0"/>
          <p:cNvCxnSpPr>
            <a:endCxn id="187" idx="1"/>
          </p:cNvCxnSpPr>
          <p:nvPr/>
        </p:nvCxnSpPr>
        <p:spPr>
          <a:xfrm flipH="1">
            <a:off x="311700" y="1835175"/>
            <a:ext cx="1392900" cy="695700"/>
          </a:xfrm>
          <a:prstGeom prst="curvedConnector3">
            <a:avLst>
              <a:gd fmla="val 117096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cxnSp>
        <p:nvCxnSpPr>
          <p:cNvPr id="191" name="Google Shape;191;p30"/>
          <p:cNvCxnSpPr>
            <a:endCxn id="188" idx="1"/>
          </p:cNvCxnSpPr>
          <p:nvPr/>
        </p:nvCxnSpPr>
        <p:spPr>
          <a:xfrm>
            <a:off x="4305299" y="690288"/>
            <a:ext cx="1736100" cy="859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25" y="3886450"/>
            <a:ext cx="2556324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63" y="2420588"/>
            <a:ext cx="22574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side - The framework for developing sophisticated web applications in Smalltalk" id="198" name="Google Shape;1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125" y="560525"/>
            <a:ext cx="2398695" cy="866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1"/>
          <p:cNvCxnSpPr/>
          <p:nvPr/>
        </p:nvCxnSpPr>
        <p:spPr>
          <a:xfrm>
            <a:off x="1245472" y="1351120"/>
            <a:ext cx="5700" cy="99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1"/>
          <p:cNvCxnSpPr/>
          <p:nvPr/>
        </p:nvCxnSpPr>
        <p:spPr>
          <a:xfrm>
            <a:off x="1242622" y="3192120"/>
            <a:ext cx="5700" cy="99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31"/>
          <p:cNvCxnSpPr/>
          <p:nvPr/>
        </p:nvCxnSpPr>
        <p:spPr>
          <a:xfrm rot="10800000">
            <a:off x="1855072" y="1351120"/>
            <a:ext cx="5700" cy="99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31"/>
          <p:cNvCxnSpPr/>
          <p:nvPr/>
        </p:nvCxnSpPr>
        <p:spPr>
          <a:xfrm rot="10800000">
            <a:off x="1851072" y="3192120"/>
            <a:ext cx="5700" cy="99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" name="Google Shape;20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0425" y="2886500"/>
            <a:ext cx="1530050" cy="20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3623350" y="905850"/>
            <a:ext cx="235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 livre et 2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ocumentations à lire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8775" y="275200"/>
            <a:ext cx="1571700" cy="228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1"/>
          <p:cNvCxnSpPr>
            <a:stCxn id="204" idx="0"/>
          </p:cNvCxnSpPr>
          <p:nvPr/>
        </p:nvCxnSpPr>
        <p:spPr>
          <a:xfrm flipH="1" rot="-5400000">
            <a:off x="5466250" y="239550"/>
            <a:ext cx="531000" cy="1863600"/>
          </a:xfrm>
          <a:prstGeom prst="curvedConnector4">
            <a:avLst>
              <a:gd fmla="val -44845" name="adj1"/>
              <a:gd fmla="val 81568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sp>
        <p:nvSpPr>
          <p:cNvPr id="207" name="Google Shape;207;p31"/>
          <p:cNvSpPr txBox="1"/>
          <p:nvPr/>
        </p:nvSpPr>
        <p:spPr>
          <a:xfrm>
            <a:off x="3072250" y="3634300"/>
            <a:ext cx="23532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O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utils pour apprendre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08" name="Google Shape;208;p31"/>
          <p:cNvCxnSpPr>
            <a:stCxn id="207" idx="0"/>
          </p:cNvCxnSpPr>
          <p:nvPr/>
        </p:nvCxnSpPr>
        <p:spPr>
          <a:xfrm flipH="1" rot="5400000">
            <a:off x="3311050" y="2696500"/>
            <a:ext cx="792000" cy="1083600"/>
          </a:xfrm>
          <a:prstGeom prst="curved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pic>
        <p:nvPicPr>
          <p:cNvPr id="209" name="Google Shape;20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2075" y="1570600"/>
            <a:ext cx="1571700" cy="22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6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ere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Inria</a:t>
            </a: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Lille 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-&gt; ambiance dynamique composé par </a:t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un groupe de professeurs, </a:t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ingénieurs, doctorants et </a:t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stagiaires internationaux, </a:t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communiqué principalement en anglais</a:t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650" y="884625"/>
            <a:ext cx="4221625" cy="37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 is Seaside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311700" y="1109750"/>
            <a:ext cx="8520600" cy="3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				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63" y="1115713"/>
            <a:ext cx="6543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675" y="3038000"/>
            <a:ext cx="4016025" cy="161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2"/>
          <p:cNvCxnSpPr/>
          <p:nvPr/>
        </p:nvCxnSpPr>
        <p:spPr>
          <a:xfrm rot="-5400000">
            <a:off x="2232825" y="3412050"/>
            <a:ext cx="1005300" cy="522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sp>
        <p:nvSpPr>
          <p:cNvPr id="219" name="Google Shape;219;p32"/>
          <p:cNvSpPr txBox="1"/>
          <p:nvPr/>
        </p:nvSpPr>
        <p:spPr>
          <a:xfrm>
            <a:off x="1295250" y="4174575"/>
            <a:ext cx="2551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utilisé pour le projet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11700" y="516350"/>
            <a:ext cx="8520600" cy="3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352800" marR="152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b="1" sz="12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75" y="1572175"/>
            <a:ext cx="3973650" cy="14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9200"/>
            <a:ext cx="4371475" cy="29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4983075" y="459200"/>
            <a:ext cx="3408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Example of submit button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258675" y="764000"/>
            <a:ext cx="3408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Example of a &lt;div&gt;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Mock-up</a:t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627250" y="1939675"/>
            <a:ext cx="18045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497775" y="1874125"/>
            <a:ext cx="18045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Wireframe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sketch à la main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sur papier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3564525" y="1866475"/>
            <a:ext cx="1804500" cy="22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Prototype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coder sur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editor SuperHi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6745700" y="1886775"/>
            <a:ext cx="19107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Intègre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importe images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et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integre code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au Seaside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2460775" y="2171275"/>
            <a:ext cx="1187100" cy="7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5463813" y="2180850"/>
            <a:ext cx="1187100" cy="7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 txBox="1"/>
          <p:nvPr/>
        </p:nvSpPr>
        <p:spPr>
          <a:xfrm>
            <a:off x="489350" y="1176550"/>
            <a:ext cx="8110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5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“Tous passent en méthode itérative et agilité”</a:t>
            </a:r>
            <a:endParaRPr b="1" i="1" sz="15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92024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Sketch wireframe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à la main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06324" lvl="0" marL="265176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Layout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06324" lvl="0" marL="265176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theme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06324" lvl="0" marL="265176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background color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06324" lvl="0" marL="265176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font color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06324" lvl="0" marL="265176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font size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06324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975" y="1143000"/>
            <a:ext cx="52490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</a:t>
            </a:r>
            <a:endParaRPr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306324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Prototype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06324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de homepage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06324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06324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b="1" lang="en" sz="1100">
                <a:solidFill>
                  <a:srgbClr val="757575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rgbClr val="7575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381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ourier New"/>
              <a:buNone/>
            </a:pP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80000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</a:t>
            </a: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: Work Sans;</a:t>
            </a:r>
            <a:endParaRPr b="1" sz="110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381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ourier New"/>
              <a:buNone/>
            </a:pP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80000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: 16px;</a:t>
            </a:r>
            <a:endParaRPr b="1" sz="110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381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ourier New"/>
              <a:buNone/>
            </a:pP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80000"/>
                </a:solidFill>
                <a:latin typeface="Courier New"/>
                <a:ea typeface="Courier New"/>
                <a:cs typeface="Courier New"/>
                <a:sym typeface="Courier New"/>
              </a:rPr>
              <a:t>line-height</a:t>
            </a: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: 1.5;</a:t>
            </a:r>
            <a:endParaRPr b="1" sz="110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381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ourier New"/>
              <a:buNone/>
            </a:pP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80000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: #fff;</a:t>
            </a:r>
            <a:endParaRPr b="1" sz="110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381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ourier New"/>
              <a:buNone/>
            </a:pP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8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: #000;</a:t>
            </a:r>
            <a:endParaRPr b="1" sz="110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381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ourier New"/>
              <a:buNone/>
            </a:pP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80000"/>
                </a:solidFill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b="1" lang="en" sz="11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: 104px;</a:t>
            </a:r>
            <a:endParaRPr b="1" sz="110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06324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450" y="736725"/>
            <a:ext cx="5815300" cy="40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</a:t>
            </a:r>
            <a:endParaRPr/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Importer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fichier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au Seaside à travers de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la page de configuration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750" y="183350"/>
            <a:ext cx="4918425" cy="46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Functional Requirement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434250" y="1253375"/>
            <a:ext cx="8398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92024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7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use case pour client : 	</a:t>
            </a:r>
            <a:endParaRPr b="1" sz="17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	View catalog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	Add article to cart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	Search articles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	View shopping cart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&amp; remove selected articles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4608100" y="1094475"/>
            <a:ext cx="42243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92024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7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use case pour admin :</a:t>
            </a:r>
            <a:endParaRPr sz="1300">
              <a:solidFill>
                <a:srgbClr val="A64D79"/>
              </a:solidFill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	Manage catalog by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adding, editing and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removing articles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1343150" y="2405150"/>
            <a:ext cx="2665500" cy="32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347400"/>
            <a:ext cx="8520600" cy="4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92024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mis relation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des use cases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192024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UML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250" y="493150"/>
            <a:ext cx="6850599" cy="41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Add article to shopping cart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114075"/>
            <a:ext cx="8520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l’ajout facile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button ajout sur chaque photo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notification du panier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indication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nombre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total de piece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lié par session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le panier est liée à chaque session,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vidé à la fois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rafraîchir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quitter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la page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663" y="3028950"/>
            <a:ext cx="828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750" y="1227725"/>
            <a:ext cx="16573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 : front-end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416475" y="864200"/>
            <a:ext cx="8520600" cy="3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		   				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b="144019" l="-50920" r="50920" t="-144020"/>
          <a:stretch/>
        </p:blipFill>
        <p:spPr>
          <a:xfrm>
            <a:off x="152400" y="152400"/>
            <a:ext cx="568642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25" y="2314775"/>
            <a:ext cx="7247399" cy="2561475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41"/>
          <p:cNvSpPr txBox="1"/>
          <p:nvPr/>
        </p:nvSpPr>
        <p:spPr>
          <a:xfrm>
            <a:off x="5872325" y="2627125"/>
            <a:ext cx="520500" cy="572700"/>
          </a:xfrm>
          <a:prstGeom prst="rect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93" name="Google Shape;293;p41"/>
          <p:cNvCxnSpPr>
            <a:stCxn id="292" idx="0"/>
          </p:cNvCxnSpPr>
          <p:nvPr/>
        </p:nvCxnSpPr>
        <p:spPr>
          <a:xfrm rot="10800000">
            <a:off x="6132575" y="1804525"/>
            <a:ext cx="0" cy="8226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41"/>
          <p:cNvSpPr txBox="1"/>
          <p:nvPr/>
        </p:nvSpPr>
        <p:spPr>
          <a:xfrm>
            <a:off x="5705750" y="1467625"/>
            <a:ext cx="31266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un icon de panier avec badge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687200" y="1443025"/>
            <a:ext cx="433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description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bref avec un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bouton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d'ajouter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généré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par HTML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4500725" y="3465325"/>
            <a:ext cx="1205100" cy="668100"/>
          </a:xfrm>
          <a:prstGeom prst="rect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97" name="Google Shape;297;p41"/>
          <p:cNvCxnSpPr/>
          <p:nvPr/>
        </p:nvCxnSpPr>
        <p:spPr>
          <a:xfrm rot="10800000">
            <a:off x="4529075" y="1926325"/>
            <a:ext cx="3300" cy="1539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41"/>
          <p:cNvSpPr txBox="1"/>
          <p:nvPr/>
        </p:nvSpPr>
        <p:spPr>
          <a:xfrm>
            <a:off x="2800825" y="881700"/>
            <a:ext cx="6090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“Toujour dans le méthode itérative et agilité”</a:t>
            </a:r>
            <a:endParaRPr b="1" i="1" sz="15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Who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49525" y="1234075"/>
            <a:ext cx="8382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Intégré </a:t>
            </a:r>
            <a:r>
              <a:rPr b="1" lang="en" sz="17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dans l’équipe de recherche </a:t>
            </a:r>
            <a:r>
              <a:rPr b="1" i="1" lang="en" sz="17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RMod</a:t>
            </a:r>
            <a:endParaRPr b="1" i="1" sz="17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1AFD1"/>
                </a:solidFill>
                <a:latin typeface="Roboto Mono"/>
                <a:ea typeface="Roboto Mono"/>
                <a:cs typeface="Roboto Mono"/>
                <a:sym typeface="Roboto Mono"/>
              </a:rPr>
              <a:t>● </a:t>
            </a:r>
            <a:r>
              <a:rPr b="1" lang="en" sz="1300">
                <a:solidFill>
                  <a:srgbClr val="01AFD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Constructs for dynamic reflective programming languages</a:t>
            </a:r>
            <a:endParaRPr b="1" sz="1300">
              <a:solidFill>
                <a:srgbClr val="01AFD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1AFD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-&gt; langage pur objet Pharo (2008)</a:t>
            </a:r>
            <a:endParaRPr b="1" sz="1300">
              <a:solidFill>
                <a:srgbClr val="01AFD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1AFD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i="1" sz="17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300" y="445025"/>
            <a:ext cx="1126992" cy="10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225" y="2961500"/>
            <a:ext cx="3555074" cy="15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46625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 : front-end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885025"/>
            <a:ext cx="8520600" cy="4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dynamic</a:t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75" y="2168125"/>
            <a:ext cx="7915724" cy="2840025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42"/>
          <p:cNvSpPr txBox="1"/>
          <p:nvPr/>
        </p:nvSpPr>
        <p:spPr>
          <a:xfrm>
            <a:off x="4653125" y="3541525"/>
            <a:ext cx="1205100" cy="668100"/>
          </a:xfrm>
          <a:prstGeom prst="rect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07" name="Google Shape;307;p42"/>
          <p:cNvCxnSpPr/>
          <p:nvPr/>
        </p:nvCxnSpPr>
        <p:spPr>
          <a:xfrm rot="10800000">
            <a:off x="4605275" y="2002525"/>
            <a:ext cx="3300" cy="1539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2"/>
          <p:cNvSpPr txBox="1"/>
          <p:nvPr/>
        </p:nvSpPr>
        <p:spPr>
          <a:xfrm>
            <a:off x="763400" y="1519225"/>
            <a:ext cx="433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description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bref avec un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bouton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d'ajouter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généré depuis DB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6100925" y="2627125"/>
            <a:ext cx="635100" cy="572700"/>
          </a:xfrm>
          <a:prstGeom prst="rect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10" name="Google Shape;310;p42"/>
          <p:cNvCxnSpPr/>
          <p:nvPr/>
        </p:nvCxnSpPr>
        <p:spPr>
          <a:xfrm rot="10800000">
            <a:off x="6194975" y="1686625"/>
            <a:ext cx="13800" cy="9405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2"/>
          <p:cNvSpPr txBox="1"/>
          <p:nvPr/>
        </p:nvSpPr>
        <p:spPr>
          <a:xfrm>
            <a:off x="5705750" y="1239025"/>
            <a:ext cx="31266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un badge faisant le compte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311700" y="541425"/>
            <a:ext cx="8520600" cy="4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666750"/>
            <a:ext cx="50482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688" y="1800225"/>
            <a:ext cx="1495425" cy="62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43"/>
          <p:cNvCxnSpPr/>
          <p:nvPr/>
        </p:nvCxnSpPr>
        <p:spPr>
          <a:xfrm flipH="1" rot="10800000">
            <a:off x="4905825" y="2186475"/>
            <a:ext cx="1945200" cy="123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3"/>
          <p:cNvSpPr txBox="1"/>
          <p:nvPr/>
        </p:nvSpPr>
        <p:spPr>
          <a:xfrm>
            <a:off x="311700" y="3154825"/>
            <a:ext cx="85206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Ce code sera appelé par le front-end à travers de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jQuery + ajax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au but de mettre à jour le compte de panier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311700" y="712925"/>
            <a:ext cx="8684100" cy="4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Pour ajouter un article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le front-end envoie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une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requête,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avec l’article en question,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qui va être processé par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le composant FPC. Le composant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a un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référence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qui pointe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ers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panier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à travers chaque session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Recommandation</a:t>
            </a:r>
            <a:r>
              <a:rPr b="1" lang="en" sz="13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1" lang="en" sz="13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sécurité</a:t>
            </a:r>
            <a:r>
              <a:rPr b="1" lang="en" sz="13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3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-&gt; requête </a:t>
            </a:r>
            <a:r>
              <a:rPr b="1" lang="en" sz="13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envoyé</a:t>
            </a:r>
            <a:r>
              <a:rPr b="1" lang="en" sz="13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automatiquement</a:t>
            </a:r>
            <a:endParaRPr b="1" sz="13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   en POST en Seaside</a:t>
            </a:r>
            <a:endParaRPr b="1" sz="13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 : back-end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16250"/>
            <a:ext cx="4419600" cy="403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44"/>
          <p:cNvCxnSpPr/>
          <p:nvPr/>
        </p:nvCxnSpPr>
        <p:spPr>
          <a:xfrm flipH="1" rot="10800000">
            <a:off x="6070025" y="4310550"/>
            <a:ext cx="1010100" cy="1050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9" name="Google Shape;329;p44"/>
          <p:cNvSpPr txBox="1"/>
          <p:nvPr/>
        </p:nvSpPr>
        <p:spPr>
          <a:xfrm>
            <a:off x="6163875" y="4220625"/>
            <a:ext cx="843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&lt;&lt;</a:t>
            </a:r>
            <a:r>
              <a:rPr b="1" lang="en" sz="1100">
                <a:solidFill>
                  <a:srgbClr val="A64D7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</a:t>
            </a:r>
            <a:r>
              <a:rPr b="1" lang="en" sz="900">
                <a:solidFill>
                  <a:srgbClr val="A64D7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&gt;&gt;</a:t>
            </a:r>
            <a:endParaRPr b="1" sz="900">
              <a:solidFill>
                <a:srgbClr val="A64D7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 : responsive</a:t>
            </a:r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Non-Functional Requirement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p46"/>
          <p:cNvSpPr txBox="1"/>
          <p:nvPr>
            <p:ph idx="1" type="body"/>
          </p:nvPr>
        </p:nvSpPr>
        <p:spPr>
          <a:xfrm>
            <a:off x="416475" y="1234075"/>
            <a:ext cx="8415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Base de données MongoDB   	 </a:t>
            </a:r>
            <a:endParaRPr b="1" sz="1700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Accès au DB - Framework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Voyage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Tests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Configuration d’application et la sécurité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1266950" y="1871750"/>
            <a:ext cx="3278700" cy="38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6"/>
          <p:cNvSpPr/>
          <p:nvPr/>
        </p:nvSpPr>
        <p:spPr>
          <a:xfrm>
            <a:off x="1266950" y="3471950"/>
            <a:ext cx="5623200" cy="38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Base de données </a:t>
            </a:r>
            <a:endParaRPr/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Enregistrer des articles du shop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MongoDB </a:t>
            </a:r>
            <a:endParaRPr b="1" sz="14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base de données documentaire(objet)</a:t>
            </a:r>
            <a:endParaRPr b="1" sz="14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coopère mieux avec une langage pur objet</a:t>
            </a:r>
            <a:endParaRPr b="1" sz="14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rapid et persistant</a:t>
            </a:r>
            <a:endParaRPr b="1" sz="14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accéss via Framework Voyage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0" name="Google Shape;3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350" y="0"/>
            <a:ext cx="3004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How</a:t>
            </a:r>
            <a:endParaRPr/>
          </a:p>
        </p:txBody>
      </p:sp>
      <p:sp>
        <p:nvSpPr>
          <p:cNvPr id="356" name="Google Shape;356;p48"/>
          <p:cNvSpPr txBox="1"/>
          <p:nvPr>
            <p:ph idx="1" type="body"/>
          </p:nvPr>
        </p:nvSpPr>
        <p:spPr>
          <a:xfrm>
            <a:off x="311700" y="1234075"/>
            <a:ext cx="85206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-&gt; installer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-&gt; coder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la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méthode dans class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#Shop 	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						&gt;&gt;&gt; 	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075" y="3475275"/>
            <a:ext cx="3308100" cy="1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875" y="3426863"/>
            <a:ext cx="14603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000" y="1267025"/>
            <a:ext cx="42862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Configuration et la sécurité</a:t>
            </a:r>
            <a:endParaRPr/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50" y="855125"/>
            <a:ext cx="5992025" cy="40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9"/>
          <p:cNvSpPr txBox="1"/>
          <p:nvPr/>
        </p:nvSpPr>
        <p:spPr>
          <a:xfrm>
            <a:off x="6720800" y="1456750"/>
            <a:ext cx="21783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on gère le </a:t>
            </a:r>
            <a:r>
              <a:rPr b="1" lang="en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mesure</a:t>
            </a:r>
            <a:r>
              <a:rPr b="1" lang="en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de sécurité depuis la page de configuration </a:t>
            </a:r>
            <a:endParaRPr b="1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7" name="Google Shape;367;p49"/>
          <p:cNvCxnSpPr>
            <a:stCxn id="366" idx="2"/>
          </p:cNvCxnSpPr>
          <p:nvPr/>
        </p:nvCxnSpPr>
        <p:spPr>
          <a:xfrm rot="5400000">
            <a:off x="6721550" y="2803750"/>
            <a:ext cx="970800" cy="1206000"/>
          </a:xfrm>
          <a:prstGeom prst="curved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Pharo Community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Documentation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révisé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et modifié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	des documentation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Github : pharo-project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résoudre issus de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Pharo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4" name="Google Shape;3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276" y="1328075"/>
            <a:ext cx="1629250" cy="24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450" y="572650"/>
            <a:ext cx="1571700" cy="23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6563" y="3434698"/>
            <a:ext cx="1975675" cy="10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/>
        </p:nvSpPr>
        <p:spPr>
          <a:xfrm>
            <a:off x="5925150" y="3956550"/>
            <a:ext cx="1148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version 8</a:t>
            </a:r>
            <a:endParaRPr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FOSDEM 2020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5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What   -&gt; free conference for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marR="0" rtl="0" algn="just"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open source community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spcBef>
                <a:spcPts val="1872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How	  -&gt;	 Pharo presents 4 talks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When   -&gt; 1 &amp; 2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February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Where  -&gt; à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Bruxelle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Who 	  -&gt; Pablo Tesone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    Carolina Hernandez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4" name="Google Shape;384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100" y="800950"/>
            <a:ext cx="3650199" cy="39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Software &amp;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1872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Zimbra 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-&gt; planification du meeting, email et mise en commun</a:t>
            </a:r>
            <a:endParaRPr b="1" sz="13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1872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Discord</a:t>
            </a:r>
            <a:r>
              <a:rPr b="1" lang="en" sz="13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3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-&gt; communication interne et externe(communité du Pharo) </a:t>
            </a:r>
            <a:endParaRPr b="1" sz="13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1872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GitHub </a:t>
            </a:r>
            <a:endParaRPr b="1" sz="15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1872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-&gt; pull requests, gestion des issues, partager du code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3" y="0"/>
            <a:ext cx="89745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Fundamental Knowledge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1994425" y="1526425"/>
            <a:ext cx="43728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Algorithme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Object Oriented Programming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Conception Logiciel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Test Driven Development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Domain Driven Design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73" y="1946698"/>
            <a:ext cx="1757575" cy="17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573" y="3367200"/>
            <a:ext cx="2048575" cy="9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975" y="1330400"/>
            <a:ext cx="2483646" cy="16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idx="1" type="body"/>
          </p:nvPr>
        </p:nvSpPr>
        <p:spPr>
          <a:xfrm>
            <a:off x="311700" y="357050"/>
            <a:ext cx="8520600" cy="4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Algorithme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Liste de chainée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iterations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number parfait 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....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520450" y="281117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07" name="Google Shape;407;p54"/>
          <p:cNvCxnSpPr/>
          <p:nvPr/>
        </p:nvCxnSpPr>
        <p:spPr>
          <a:xfrm flipH="1" rot="10800000">
            <a:off x="3063900" y="395875"/>
            <a:ext cx="1584300" cy="69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cxnSp>
        <p:nvCxnSpPr>
          <p:cNvPr id="408" name="Google Shape;408;p54"/>
          <p:cNvCxnSpPr/>
          <p:nvPr/>
        </p:nvCxnSpPr>
        <p:spPr>
          <a:xfrm>
            <a:off x="3114950" y="1053100"/>
            <a:ext cx="1730400" cy="765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sp>
        <p:nvSpPr>
          <p:cNvPr id="409" name="Google Shape;409;p54"/>
          <p:cNvSpPr txBox="1"/>
          <p:nvPr/>
        </p:nvSpPr>
        <p:spPr>
          <a:xfrm>
            <a:off x="4690950" y="195350"/>
            <a:ext cx="17757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#LinkedList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54"/>
          <p:cNvSpPr txBox="1"/>
          <p:nvPr/>
        </p:nvSpPr>
        <p:spPr>
          <a:xfrm>
            <a:off x="6140700" y="794650"/>
            <a:ext cx="1476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#Node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54"/>
          <p:cNvSpPr txBox="1"/>
          <p:nvPr/>
        </p:nvSpPr>
        <p:spPr>
          <a:xfrm>
            <a:off x="4845350" y="1532350"/>
            <a:ext cx="22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#</a:t>
            </a:r>
            <a:r>
              <a:rPr b="1"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LinkedListTest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2" name="Google Shape;412;p54"/>
          <p:cNvCxnSpPr/>
          <p:nvPr/>
        </p:nvCxnSpPr>
        <p:spPr>
          <a:xfrm>
            <a:off x="3059075" y="1072525"/>
            <a:ext cx="3067500" cy="18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pic>
        <p:nvPicPr>
          <p:cNvPr id="413" name="Google Shape;41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5475" y="2714025"/>
            <a:ext cx="5635651" cy="13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850" y="2980162"/>
            <a:ext cx="2581275" cy="203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idx="1" type="body"/>
          </p:nvPr>
        </p:nvSpPr>
        <p:spPr>
          <a:xfrm>
            <a:off x="311700" y="511350"/>
            <a:ext cx="8520600" cy="42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Object Oriented Programming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b="1" lang="en" sz="14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 Fun Exercises</a:t>
            </a:r>
            <a:endParaRPr/>
          </a:p>
        </p:txBody>
      </p:sp>
      <p:pic>
        <p:nvPicPr>
          <p:cNvPr id="420" name="Google Shape;42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750" y="2081475"/>
            <a:ext cx="5941150" cy="26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5"/>
          <p:cNvSpPr txBox="1"/>
          <p:nvPr>
            <p:ph type="title"/>
          </p:nvPr>
        </p:nvSpPr>
        <p:spPr>
          <a:xfrm>
            <a:off x="4641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Fundamental Knowledge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idx="1" type="body"/>
          </p:nvPr>
        </p:nvSpPr>
        <p:spPr>
          <a:xfrm>
            <a:off x="311550" y="972550"/>
            <a:ext cx="85206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Conception Logiciel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	-&gt; </a:t>
            </a:r>
            <a:r>
              <a:rPr b="1" lang="en" sz="130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</a:rPr>
              <a:t>UML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Test Driven Development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	-&gt; </a:t>
            </a:r>
            <a:r>
              <a:rPr b="1" lang="en" sz="1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test first then code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Domain Driven Design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	-&gt; </a:t>
            </a: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applique logique du business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7" name="Google Shape;427;p56"/>
          <p:cNvSpPr txBox="1"/>
          <p:nvPr/>
        </p:nvSpPr>
        <p:spPr>
          <a:xfrm>
            <a:off x="6603325" y="1114775"/>
            <a:ext cx="984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Use case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p56"/>
          <p:cNvSpPr txBox="1"/>
          <p:nvPr/>
        </p:nvSpPr>
        <p:spPr>
          <a:xfrm>
            <a:off x="7606900" y="2343150"/>
            <a:ext cx="554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DDD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049225" y="2343150"/>
            <a:ext cx="554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TDD</a:t>
            </a:r>
            <a:endParaRPr b="1" sz="13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30" name="Google Shape;430;p56"/>
          <p:cNvCxnSpPr>
            <a:stCxn id="429" idx="0"/>
            <a:endCxn id="427" idx="2"/>
          </p:cNvCxnSpPr>
          <p:nvPr/>
        </p:nvCxnSpPr>
        <p:spPr>
          <a:xfrm rot="-5400000">
            <a:off x="6313825" y="1561500"/>
            <a:ext cx="794100" cy="7692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cxnSp>
        <p:nvCxnSpPr>
          <p:cNvPr id="431" name="Google Shape;431;p56"/>
          <p:cNvCxnSpPr/>
          <p:nvPr/>
        </p:nvCxnSpPr>
        <p:spPr>
          <a:xfrm flipH="1" rot="5400000">
            <a:off x="7075825" y="1561500"/>
            <a:ext cx="794100" cy="7692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351C75">
                <a:alpha val="50000"/>
              </a:srgbClr>
            </a:outerShdw>
          </a:effectLst>
        </p:spPr>
      </p:cxnSp>
      <p:pic>
        <p:nvPicPr>
          <p:cNvPr id="432" name="Google Shape;43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088" y="3100125"/>
            <a:ext cx="345757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Fundamental Knowledge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The End</a:t>
            </a:r>
            <a:endParaRPr/>
          </a:p>
        </p:txBody>
      </p:sp>
      <p:sp>
        <p:nvSpPr>
          <p:cNvPr id="439" name="Google Shape;439;p5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Hyper content de mon stage et projet</a:t>
            </a:r>
            <a:endParaRPr b="1" sz="19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je souhaite continuer à cette voie de coder</a:t>
            </a:r>
            <a:endParaRPr b="1" sz="19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Remercier encore</a:t>
            </a:r>
            <a:endParaRPr b="1" sz="19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Rmod  &amp;  AFPA</a:t>
            </a:r>
            <a:endParaRPr b="1" sz="21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Software &amp; Service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just">
              <a:spcBef>
                <a:spcPts val="1872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Sprint meeting </a:t>
            </a:r>
            <a:endParaRPr b="1" sz="17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-&gt; l'équipe travaille </a:t>
            </a:r>
            <a:endParaRPr b="1" sz="13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Ensemble pour résoudre</a:t>
            </a:r>
            <a:endParaRPr b="1" sz="1300">
              <a:solidFill>
                <a:schemeClr val="accent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spcBef>
                <a:spcPts val="1872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des issues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775" y="1188625"/>
            <a:ext cx="5179951" cy="381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72375" y="546100"/>
            <a:ext cx="44478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Software &amp; Service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265500" y="2102800"/>
            <a:ext cx="4045200" cy="21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Mono"/>
              <a:buChar char="●"/>
            </a:pPr>
            <a:r>
              <a:rPr b="1" lang="en" sz="17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Pharo</a:t>
            </a:r>
            <a:r>
              <a:rPr b="1" lang="en" sz="15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5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-&gt; language utilisé, </a:t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évalué depuis SmallTalk(1972),</a:t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pur orienté objet</a:t>
            </a:r>
            <a:endParaRPr b="1" sz="1300">
              <a:solidFill>
                <a:schemeClr val="accent5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005350"/>
            <a:ext cx="4447701" cy="32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5625"/>
            <a:ext cx="8520600" cy="465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1528250" y="98600"/>
            <a:ext cx="6063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Debugger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81" y="575000"/>
            <a:ext cx="7231469" cy="45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